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12" r:id="rId2"/>
    <p:sldId id="385" r:id="rId3"/>
    <p:sldId id="305" r:id="rId4"/>
    <p:sldId id="74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64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7939-F8BF-0D16-B3A9-E07980181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88A5E-B25F-D3CF-76F0-5DA03378A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22CD-3856-B527-4C9E-8DB04375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384F8-D213-5348-7422-1C548F55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B5FE5-5F48-C954-3AF3-6100A814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6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F103-3FFB-69A7-16D7-ECC2F48F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16690-7BE9-7DE4-28AE-5F47F998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3A89-C54D-E16E-76D2-43C6A24B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BF80B-11E6-6CE9-8032-19222263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2E112-96E3-228F-268D-10C54E5F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7C840-4A92-E961-A476-0A58D5558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6A303-3AB9-28C7-37FB-AEF56761E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F5017-3ACE-C069-425D-71F7865E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BA0-5D8B-2881-0C9F-EC31E959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A8F9-E45B-F7D5-E92A-7B24CC92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8F49-76B4-614C-47B1-D7891B2C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BF8A-0C85-4F0C-3AEC-77C3A0B40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9FCA-84AA-A99A-8BEC-FFE6B83A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7C0A7-102B-CCA8-6554-AC360DB8B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BDEE-3C64-1F0F-4F76-96FC40DB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1B7-76FA-E03D-A459-51C569C4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1769A-1845-5BFD-8907-BAA3BD0D1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619BD-366D-BAAF-4762-5A238C64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7DE4-0964-F738-B134-58060383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D14D1-CD88-6F56-B9D7-CA718736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62A0-DB51-BE35-9CA6-06C86095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033B-C9D2-1331-8659-9F3C20743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F5D12-05BC-9E00-63BF-F1305A9EE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D1100-996D-A91A-4FB9-C715F9E6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68BE5-EFD3-7B96-D348-2ADB6CA4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B2535-45E9-A959-C782-B3B8B276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55CD-DEF8-E491-0E2F-44BC8462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0E003-A53B-480E-0192-E67C4DE99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35D5C-B690-A090-2B55-38757602A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B017E-3CA6-AF29-9229-3E0CF78ED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A55CE-D320-A3D5-A202-CDAB2A5EA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0CEFA-E8C9-A93E-231B-A62BC26A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E05F9-1B2E-247B-4EA2-AABEE2BB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A472C-2537-44C6-1CDC-ED07DB35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73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894F-5473-F06D-8924-094B58FB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DD764-F2C7-0547-69FD-82751087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9779D-5989-E43A-9CDA-5CE2931C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4ADEF-9E77-89CF-EBD5-862FEE31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AC9D9-B637-A1E5-0F5A-654C8A4B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CE0CB-7529-FF3B-FB36-C4A670B2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94F5-2A25-51A6-6A51-9AD9E174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BBAF-C305-D740-D8F4-E6114A23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CB44-86A3-C2EE-2B73-5A6F1D73B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34D61-93BA-9D9D-F82B-2CEB7FFAC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0CA25-2D8E-FED6-57BE-A3FC7782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01A04-9C4B-9544-A080-1E123F59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364D7-FDEF-74B9-679C-A1C007BC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5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A9C-465D-D861-D6A6-B144B604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BBFC2-F634-53C7-17A0-E61155731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58210-3397-4A7B-5941-B2E652240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9B41-8CE3-FEEB-6F3D-B257891E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6500A-10D3-4B09-1DB1-DF3B280F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BC063-BFEB-EEA0-E903-EC03CA10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8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BFFD4-88A3-AA1E-149F-1A87A28F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5F231-2A02-71D7-00C2-4899A023A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50F7-EE9E-E011-5051-C8800AAE7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5ABD3-86B6-F14B-B982-ECC2CBFF366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D3BAD-8EFB-0006-5742-0CC72F0C3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510A-E906-6E9B-2106-107B827AD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3DDBA-5615-934C-9F8D-857CC837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0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3.gif"/><Relationship Id="rId7" Type="http://schemas.openxmlformats.org/officeDocument/2006/relationships/image" Target="../media/image4.png"/><Relationship Id="rId12" Type="http://schemas.openxmlformats.org/officeDocument/2006/relationships/image" Target="../media/image9.gif"/><Relationship Id="rId2" Type="http://schemas.openxmlformats.org/officeDocument/2006/relationships/hyperlink" Target="https://bestanimations.com/Science/Chemistry/molecules/3-molecules-vibrating.GI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11" Type="http://schemas.openxmlformats.org/officeDocument/2006/relationships/image" Target="../media/image8.png"/><Relationship Id="rId5" Type="http://schemas.openxmlformats.org/officeDocument/2006/relationships/hyperlink" Target="https://huntresearchgroup.org.uk/teaching/teaching_comp_chem_203_qm/N2_vibration.gif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4B6FF3F-9ED0-F443-BE39-743498D6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" y="141094"/>
            <a:ext cx="3963274" cy="28033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3D6B4-0383-DE45-8945-89D9D224B4B5}"/>
              </a:ext>
            </a:extLst>
          </p:cNvPr>
          <p:cNvSpPr txBox="1"/>
          <p:nvPr/>
        </p:nvSpPr>
        <p:spPr>
          <a:xfrm>
            <a:off x="3799141" y="850047"/>
            <a:ext cx="5617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U go up when increasing the volume?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DA4D14-C55A-B840-9FB7-EF4365C974FE}"/>
              </a:ext>
            </a:extLst>
          </p:cNvPr>
          <p:cNvCxnSpPr>
            <a:cxnSpLocks/>
          </p:cNvCxnSpPr>
          <p:nvPr/>
        </p:nvCxnSpPr>
        <p:spPr>
          <a:xfrm flipH="1">
            <a:off x="3273670" y="1257037"/>
            <a:ext cx="47893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B10F68-F78B-F0D2-BA7B-9E917E7E1A75}"/>
              </a:ext>
            </a:extLst>
          </p:cNvPr>
          <p:cNvSpPr txBox="1"/>
          <p:nvPr/>
        </p:nvSpPr>
        <p:spPr>
          <a:xfrm>
            <a:off x="0" y="0"/>
            <a:ext cx="1218552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Interpreting the behavior of U in the volume direction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280D7-AA62-FD2D-4A71-F2E237FA1A5B}"/>
              </a:ext>
            </a:extLst>
          </p:cNvPr>
          <p:cNvGrpSpPr>
            <a:grpSpLocks noChangeAspect="1"/>
          </p:cNvGrpSpPr>
          <p:nvPr/>
        </p:nvGrpSpPr>
        <p:grpSpPr>
          <a:xfrm>
            <a:off x="673714" y="3070702"/>
            <a:ext cx="5499344" cy="3468206"/>
            <a:chOff x="3551049" y="1533046"/>
            <a:chExt cx="6812333" cy="42962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B5CF8A-F0F5-3EC2-DA81-86741F73B765}"/>
                </a:ext>
              </a:extLst>
            </p:cNvPr>
            <p:cNvGrpSpPr/>
            <p:nvPr/>
          </p:nvGrpSpPr>
          <p:grpSpPr>
            <a:xfrm>
              <a:off x="3551049" y="1533046"/>
              <a:ext cx="6812333" cy="4296254"/>
              <a:chOff x="801045" y="1575076"/>
              <a:chExt cx="5166447" cy="355375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2F63AA8-A63C-D298-6DC7-2E87C9C614EB}"/>
                  </a:ext>
                </a:extLst>
              </p:cNvPr>
              <p:cNvGrpSpPr/>
              <p:nvPr/>
            </p:nvGrpSpPr>
            <p:grpSpPr>
              <a:xfrm>
                <a:off x="801045" y="1575076"/>
                <a:ext cx="3718056" cy="3553750"/>
                <a:chOff x="5651292" y="1334126"/>
                <a:chExt cx="6041036" cy="4961744"/>
              </a:xfrm>
            </p:grpSpPr>
            <p:sp>
              <p:nvSpPr>
                <p:cNvPr id="23" name="Frame 22">
                  <a:extLst>
                    <a:ext uri="{FF2B5EF4-FFF2-40B4-BE49-F238E27FC236}">
                      <a16:creationId xmlns:a16="http://schemas.microsoft.com/office/drawing/2014/main" id="{9F22756D-E712-3860-77C4-87E85B73E37E}"/>
                    </a:ext>
                  </a:extLst>
                </p:cNvPr>
                <p:cNvSpPr/>
                <p:nvPr/>
              </p:nvSpPr>
              <p:spPr>
                <a:xfrm>
                  <a:off x="5651292" y="1334126"/>
                  <a:ext cx="6041036" cy="4961744"/>
                </a:xfrm>
                <a:prstGeom prst="frame">
                  <a:avLst>
                    <a:gd name="adj1" fmla="val 192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DD8AF11-8E3B-D878-C0C0-E1696371B7C8}"/>
                    </a:ext>
                  </a:extLst>
                </p:cNvPr>
                <p:cNvGrpSpPr/>
                <p:nvPr/>
              </p:nvGrpSpPr>
              <p:grpSpPr>
                <a:xfrm>
                  <a:off x="6016053" y="2263514"/>
                  <a:ext cx="4994223" cy="3487711"/>
                  <a:chOff x="6016053" y="2263514"/>
                  <a:chExt cx="4994223" cy="3487711"/>
                </a:xfrm>
                <a:solidFill>
                  <a:srgbClr val="7030A0"/>
                </a:solidFill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B25D0C6F-4C13-964C-BE42-8FD233DED42F}"/>
                      </a:ext>
                    </a:extLst>
                  </p:cNvPr>
                  <p:cNvSpPr/>
                  <p:nvPr/>
                </p:nvSpPr>
                <p:spPr>
                  <a:xfrm>
                    <a:off x="6625653" y="226351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F514988-640F-916B-36E6-EB6A7C9F454B}"/>
                      </a:ext>
                    </a:extLst>
                  </p:cNvPr>
                  <p:cNvSpPr/>
                  <p:nvPr/>
                </p:nvSpPr>
                <p:spPr>
                  <a:xfrm>
                    <a:off x="7182787" y="51441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D8CA15-F39E-B85C-4213-1CD21E986278}"/>
                      </a:ext>
                    </a:extLst>
                  </p:cNvPr>
                  <p:cNvSpPr/>
                  <p:nvPr/>
                </p:nvSpPr>
                <p:spPr>
                  <a:xfrm>
                    <a:off x="8276781" y="3259298"/>
                    <a:ext cx="149903" cy="149902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904729E0-D9AD-3EC6-57DB-0C9B6D178E2F}"/>
                      </a:ext>
                    </a:extLst>
                  </p:cNvPr>
                  <p:cNvSpPr/>
                  <p:nvPr/>
                </p:nvSpPr>
                <p:spPr>
                  <a:xfrm>
                    <a:off x="7490085" y="362948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6C902EC-042A-D53C-BFF2-DF5C8C33F83B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20CBDD7-3312-68DB-4323-2640735348AC}"/>
                      </a:ext>
                    </a:extLst>
                  </p:cNvPr>
                  <p:cNvSpPr/>
                  <p:nvPr/>
                </p:nvSpPr>
                <p:spPr>
                  <a:xfrm>
                    <a:off x="8446957" y="4774366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21F1DD6-D6DA-2A65-8CFC-5A8F0CFE5304}"/>
                      </a:ext>
                    </a:extLst>
                  </p:cNvPr>
                  <p:cNvSpPr/>
                  <p:nvPr/>
                </p:nvSpPr>
                <p:spPr>
                  <a:xfrm>
                    <a:off x="6016053" y="381499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99409F5F-DF63-E4D8-EA5C-F7826A8CF6AF}"/>
                      </a:ext>
                    </a:extLst>
                  </p:cNvPr>
                  <p:cNvSpPr/>
                  <p:nvPr/>
                </p:nvSpPr>
                <p:spPr>
                  <a:xfrm>
                    <a:off x="10860374" y="4624465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F2173BC-50E9-82D6-B6B4-56D1C09D8046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A9CF139-B5B4-98FF-229B-B4336BFF3B83}"/>
                    </a:ext>
                  </a:extLst>
                </p:cNvPr>
                <p:cNvGrpSpPr/>
                <p:nvPr/>
              </p:nvGrpSpPr>
              <p:grpSpPr>
                <a:xfrm>
                  <a:off x="6212174" y="1656413"/>
                  <a:ext cx="4910528" cy="4094812"/>
                  <a:chOff x="6016053" y="2263514"/>
                  <a:chExt cx="4087318" cy="3487711"/>
                </a:xfrm>
                <a:solidFill>
                  <a:srgbClr val="FF0000"/>
                </a:solidFill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C808CEBF-51E8-0B34-5D7E-9E67B1589311}"/>
                      </a:ext>
                    </a:extLst>
                  </p:cNvPr>
                  <p:cNvSpPr/>
                  <p:nvPr/>
                </p:nvSpPr>
                <p:spPr>
                  <a:xfrm>
                    <a:off x="6625653" y="226351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1491B78-A756-10C4-81C9-8D67ED908A20}"/>
                      </a:ext>
                    </a:extLst>
                  </p:cNvPr>
                  <p:cNvSpPr/>
                  <p:nvPr/>
                </p:nvSpPr>
                <p:spPr>
                  <a:xfrm>
                    <a:off x="7182787" y="51441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F266377-FEE1-7971-7A4F-FFE0A671640B}"/>
                      </a:ext>
                    </a:extLst>
                  </p:cNvPr>
                  <p:cNvSpPr/>
                  <p:nvPr/>
                </p:nvSpPr>
                <p:spPr>
                  <a:xfrm>
                    <a:off x="8104543" y="303542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1D72E61-A725-BAF2-767A-6D8CF4E3EF8A}"/>
                      </a:ext>
                    </a:extLst>
                  </p:cNvPr>
                  <p:cNvSpPr/>
                  <p:nvPr/>
                </p:nvSpPr>
                <p:spPr>
                  <a:xfrm>
                    <a:off x="6864246" y="3244729"/>
                    <a:ext cx="149902" cy="1499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702CFDC1-9F5A-C8A5-43CD-56780131A0D1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AEA3C44E-DB17-71B4-F6B2-85D8D24C9C61}"/>
                      </a:ext>
                    </a:extLst>
                  </p:cNvPr>
                  <p:cNvSpPr/>
                  <p:nvPr/>
                </p:nvSpPr>
                <p:spPr>
                  <a:xfrm>
                    <a:off x="8446957" y="4102945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89776E8-871A-D2E9-19D3-6CC1A32EF770}"/>
                      </a:ext>
                    </a:extLst>
                  </p:cNvPr>
                  <p:cNvSpPr/>
                  <p:nvPr/>
                </p:nvSpPr>
                <p:spPr>
                  <a:xfrm>
                    <a:off x="6016053" y="381499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F607673B-C4C6-71AB-1B59-794B1616785B}"/>
                      </a:ext>
                    </a:extLst>
                  </p:cNvPr>
                  <p:cNvSpPr/>
                  <p:nvPr/>
                </p:nvSpPr>
                <p:spPr>
                  <a:xfrm>
                    <a:off x="9953469" y="442310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A7118F63-3F37-B855-E577-618D081B18AE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D910455-0655-CB38-9597-EE20257CAB3B}"/>
                  </a:ext>
                </a:extLst>
              </p:cNvPr>
              <p:cNvCxnSpPr/>
              <p:nvPr/>
            </p:nvCxnSpPr>
            <p:spPr>
              <a:xfrm flipV="1">
                <a:off x="1962710" y="2544966"/>
                <a:ext cx="697363" cy="125716"/>
              </a:xfrm>
              <a:prstGeom prst="straightConnector1">
                <a:avLst/>
              </a:prstGeom>
              <a:ln w="38100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666A6F-4C18-6284-FA0D-885DB018E75C}"/>
                  </a:ext>
                </a:extLst>
              </p:cNvPr>
              <p:cNvSpPr txBox="1"/>
              <p:nvPr/>
            </p:nvSpPr>
            <p:spPr>
              <a:xfrm>
                <a:off x="2919109" y="1868934"/>
                <a:ext cx="3048383" cy="1608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Intermolecular attractions must be overcome when increasing the volume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9C8DED-0192-9C45-3C94-7E19E8EB31C2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4445615" y="2448568"/>
              <a:ext cx="347424" cy="333003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AFE32B-A8E8-DE78-FA03-FCA75210F8D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5" y="2994143"/>
              <a:ext cx="127733" cy="434857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80EBBDE-F49F-F3D8-17F8-0623543AE0C5}"/>
              </a:ext>
            </a:extLst>
          </p:cNvPr>
          <p:cNvSpPr txBox="1"/>
          <p:nvPr/>
        </p:nvSpPr>
        <p:spPr>
          <a:xfrm>
            <a:off x="6663267" y="2095648"/>
            <a:ext cx="537952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Here’s what a typical potential energy curve looks like between two real atoms; we called this “stickiness” before.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65E65C7-AF44-926D-1692-44DA24A30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5" b="15934"/>
          <a:stretch/>
        </p:blipFill>
        <p:spPr>
          <a:xfrm>
            <a:off x="6663267" y="3595230"/>
            <a:ext cx="5255360" cy="30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1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A6968-E9F9-AC42-894F-DA9659D3D1A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Blackboard challenge #1 – Predicting heat capacities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61D192-5FB1-6E27-4935-E13877FADA0C}"/>
              </a:ext>
            </a:extLst>
          </p:cNvPr>
          <p:cNvGrpSpPr/>
          <p:nvPr/>
        </p:nvGrpSpPr>
        <p:grpSpPr>
          <a:xfrm>
            <a:off x="393413" y="3235800"/>
            <a:ext cx="6841777" cy="1667676"/>
            <a:chOff x="393413" y="3064344"/>
            <a:chExt cx="6841777" cy="16676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1DD300-C52A-6D7D-C95E-C2998DD36BBA}"/>
                </a:ext>
              </a:extLst>
            </p:cNvPr>
            <p:cNvGrpSpPr/>
            <p:nvPr/>
          </p:nvGrpSpPr>
          <p:grpSpPr>
            <a:xfrm>
              <a:off x="393413" y="3064344"/>
              <a:ext cx="6710854" cy="1624503"/>
              <a:chOff x="0" y="3154667"/>
              <a:chExt cx="6710854" cy="1624503"/>
            </a:xfrm>
          </p:grpSpPr>
          <p:pic>
            <p:nvPicPr>
              <p:cNvPr id="14" name="Picture 2" descr="Chemical Bonding Gif">
                <a:hlinkClick r:id="rId2"/>
                <a:extLst>
                  <a:ext uri="{FF2B5EF4-FFF2-40B4-BE49-F238E27FC236}">
                    <a16:creationId xmlns:a16="http://schemas.microsoft.com/office/drawing/2014/main" id="{A4E10D2B-D320-28BD-9781-8DB5ED8D06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154667"/>
                <a:ext cx="4834890" cy="1611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26F4-CA61-8B5B-2003-1A62A5C96532}"/>
                  </a:ext>
                </a:extLst>
              </p:cNvPr>
              <p:cNvSpPr txBox="1"/>
              <p:nvPr/>
            </p:nvSpPr>
            <p:spPr>
              <a:xfrm>
                <a:off x="967279" y="4317505"/>
                <a:ext cx="3775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High-temperature limit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7690A1F-3397-E1D3-C33D-BBDC4B18DD8B}"/>
                      </a:ext>
                    </a:extLst>
                  </p:cNvPr>
                  <p:cNvSpPr txBox="1"/>
                  <p:nvPr/>
                </p:nvSpPr>
                <p:spPr>
                  <a:xfrm>
                    <a:off x="4893484" y="3569798"/>
                    <a:ext cx="181737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7690A1F-3397-E1D3-C33D-BBDC4B18DD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3484" y="3569798"/>
                    <a:ext cx="181737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94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131A5523-C759-BC30-8277-9EE83149A805}"/>
                </a:ext>
              </a:extLst>
            </p:cNvPr>
            <p:cNvSpPr/>
            <p:nvPr/>
          </p:nvSpPr>
          <p:spPr>
            <a:xfrm>
              <a:off x="393413" y="3223260"/>
              <a:ext cx="6841777" cy="1508760"/>
            </a:xfrm>
            <a:prstGeom prst="frame">
              <a:avLst>
                <a:gd name="adj1" fmla="val 340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1FAFD4-2D13-6910-B540-BDC8168E8D7D}"/>
              </a:ext>
            </a:extLst>
          </p:cNvPr>
          <p:cNvGrpSpPr/>
          <p:nvPr/>
        </p:nvGrpSpPr>
        <p:grpSpPr>
          <a:xfrm>
            <a:off x="5635053" y="1200250"/>
            <a:ext cx="4480498" cy="1955711"/>
            <a:chOff x="262491" y="549557"/>
            <a:chExt cx="4480498" cy="19557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FF180F-EC99-5FD8-CAF6-5082B6CFD01A}"/>
                </a:ext>
              </a:extLst>
            </p:cNvPr>
            <p:cNvGrpSpPr/>
            <p:nvPr/>
          </p:nvGrpSpPr>
          <p:grpSpPr>
            <a:xfrm>
              <a:off x="393413" y="754510"/>
              <a:ext cx="4349576" cy="1750758"/>
              <a:chOff x="987773" y="708790"/>
              <a:chExt cx="4349576" cy="1750758"/>
            </a:xfrm>
          </p:grpSpPr>
          <p:pic>
            <p:nvPicPr>
              <p:cNvPr id="3" name="Picture 2">
                <a:hlinkClick r:id="rId5"/>
                <a:extLst>
                  <a:ext uri="{FF2B5EF4-FFF2-40B4-BE49-F238E27FC236}">
                    <a16:creationId xmlns:a16="http://schemas.microsoft.com/office/drawing/2014/main" id="{991BBCF0-A5CE-E188-1FB2-A6C1A965F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6720" y="708790"/>
                <a:ext cx="1727548" cy="1295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7FEC5D5-C11E-ABD6-DCEE-EE34169DAC6C}"/>
                      </a:ext>
                    </a:extLst>
                  </p:cNvPr>
                  <p:cNvSpPr txBox="1"/>
                  <p:nvPr/>
                </p:nvSpPr>
                <p:spPr>
                  <a:xfrm>
                    <a:off x="3519979" y="965936"/>
                    <a:ext cx="181737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7FEC5D5-C11E-ABD6-DCEE-EE34169DA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9979" y="965936"/>
                    <a:ext cx="181737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94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438352-65E6-8AFA-4DA8-FBAFE6CBAFA3}"/>
                  </a:ext>
                </a:extLst>
              </p:cNvPr>
              <p:cNvSpPr txBox="1"/>
              <p:nvPr/>
            </p:nvSpPr>
            <p:spPr>
              <a:xfrm>
                <a:off x="987773" y="1997883"/>
                <a:ext cx="3775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High-temperature limit</a:t>
                </a:r>
              </a:p>
            </p:txBody>
          </p:sp>
        </p:grpSp>
        <p:sp>
          <p:nvSpPr>
            <p:cNvPr id="22" name="Frame 21">
              <a:extLst>
                <a:ext uri="{FF2B5EF4-FFF2-40B4-BE49-F238E27FC236}">
                  <a16:creationId xmlns:a16="http://schemas.microsoft.com/office/drawing/2014/main" id="{EC67EB1F-E0BD-B067-8E36-E8F41885E605}"/>
                </a:ext>
              </a:extLst>
            </p:cNvPr>
            <p:cNvSpPr/>
            <p:nvPr/>
          </p:nvSpPr>
          <p:spPr>
            <a:xfrm>
              <a:off x="262491" y="549557"/>
              <a:ext cx="4092340" cy="1955711"/>
            </a:xfrm>
            <a:prstGeom prst="frame">
              <a:avLst>
                <a:gd name="adj1" fmla="val 284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392D19-BC7D-1DB8-E82C-F8DFBEBD1716}"/>
              </a:ext>
            </a:extLst>
          </p:cNvPr>
          <p:cNvGrpSpPr/>
          <p:nvPr/>
        </p:nvGrpSpPr>
        <p:grpSpPr>
          <a:xfrm>
            <a:off x="384839" y="1228824"/>
            <a:ext cx="4624357" cy="1980507"/>
            <a:chOff x="413415" y="643026"/>
            <a:chExt cx="4624357" cy="19805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E1A5C7-6D30-4D9A-BFB1-15EDE8459BA4}"/>
                </a:ext>
              </a:extLst>
            </p:cNvPr>
            <p:cNvSpPr txBox="1"/>
            <p:nvPr/>
          </p:nvSpPr>
          <p:spPr>
            <a:xfrm>
              <a:off x="831504" y="2161868"/>
              <a:ext cx="3775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Low-temperature limit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F80411-3423-0CA0-A79D-E90C0CE6DE90}"/>
                </a:ext>
              </a:extLst>
            </p:cNvPr>
            <p:cNvGrpSpPr/>
            <p:nvPr/>
          </p:nvGrpSpPr>
          <p:grpSpPr>
            <a:xfrm>
              <a:off x="413415" y="643026"/>
              <a:ext cx="4624357" cy="1964048"/>
              <a:chOff x="5940773" y="620581"/>
              <a:chExt cx="4624357" cy="19640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789B6F3-BE38-7903-2EBA-51AD8F1CE186}"/>
                      </a:ext>
                    </a:extLst>
                  </p:cNvPr>
                  <p:cNvSpPr txBox="1"/>
                  <p:nvPr/>
                </p:nvSpPr>
                <p:spPr>
                  <a:xfrm>
                    <a:off x="8747760" y="1132463"/>
                    <a:ext cx="181737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789B6F3-BE38-7903-2EBA-51AD8F1CE1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7760" y="1132463"/>
                    <a:ext cx="1817370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94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5CA96C1-57A3-4432-5E68-726AEB72550A}"/>
                  </a:ext>
                </a:extLst>
              </p:cNvPr>
              <p:cNvGrpSpPr/>
              <p:nvPr/>
            </p:nvGrpSpPr>
            <p:grpSpPr>
              <a:xfrm>
                <a:off x="5940773" y="620581"/>
                <a:ext cx="4323367" cy="1964048"/>
                <a:chOff x="5940773" y="620581"/>
                <a:chExt cx="4323367" cy="1964048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9605802-81F2-7183-3DF5-D92034A9A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6070" y="830997"/>
                  <a:ext cx="1828800" cy="1384300"/>
                </a:xfrm>
                <a:prstGeom prst="rect">
                  <a:avLst/>
                </a:prstGeom>
              </p:spPr>
            </p:pic>
            <p:sp>
              <p:nvSpPr>
                <p:cNvPr id="24" name="Frame 23">
                  <a:extLst>
                    <a:ext uri="{FF2B5EF4-FFF2-40B4-BE49-F238E27FC236}">
                      <a16:creationId xmlns:a16="http://schemas.microsoft.com/office/drawing/2014/main" id="{D4B6A33E-0A15-8C6A-4C78-1BF44588F77F}"/>
                    </a:ext>
                  </a:extLst>
                </p:cNvPr>
                <p:cNvSpPr/>
                <p:nvPr/>
              </p:nvSpPr>
              <p:spPr>
                <a:xfrm>
                  <a:off x="5940773" y="620581"/>
                  <a:ext cx="4323367" cy="1964048"/>
                </a:xfrm>
                <a:prstGeom prst="frame">
                  <a:avLst>
                    <a:gd name="adj1" fmla="val 2827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1D47FB-A958-CE4A-0315-CC012D24ED59}"/>
              </a:ext>
            </a:extLst>
          </p:cNvPr>
          <p:cNvGrpSpPr/>
          <p:nvPr/>
        </p:nvGrpSpPr>
        <p:grpSpPr>
          <a:xfrm>
            <a:off x="435813" y="5132564"/>
            <a:ext cx="3792018" cy="1415970"/>
            <a:chOff x="1560073" y="5132564"/>
            <a:chExt cx="3792018" cy="141597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46AAE9-CB1B-07D9-2F9C-0C4701BB7434}"/>
                </a:ext>
              </a:extLst>
            </p:cNvPr>
            <p:cNvGrpSpPr/>
            <p:nvPr/>
          </p:nvGrpSpPr>
          <p:grpSpPr>
            <a:xfrm>
              <a:off x="1560073" y="5339162"/>
              <a:ext cx="3792018" cy="1209372"/>
              <a:chOff x="967279" y="3569798"/>
              <a:chExt cx="3792018" cy="120937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D3B00D-0583-F81D-53FD-11C34A567269}"/>
                  </a:ext>
                </a:extLst>
              </p:cNvPr>
              <p:cNvSpPr txBox="1"/>
              <p:nvPr/>
            </p:nvSpPr>
            <p:spPr>
              <a:xfrm>
                <a:off x="967279" y="4317505"/>
                <a:ext cx="3775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Low-temperature limit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2C29B7D-7DE5-83C6-2E7A-014E009567EC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927" y="3569798"/>
                    <a:ext cx="181737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2C29B7D-7DE5-83C6-2E7A-014E009567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1927" y="3569798"/>
                    <a:ext cx="1817370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90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9BB378-06A1-E98D-9AA9-37ADAD654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68796"/>
            <a:stretch/>
          </p:blipFill>
          <p:spPr>
            <a:xfrm>
              <a:off x="1778547" y="5132564"/>
              <a:ext cx="1593102" cy="1066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6B9759-F3AB-D0FC-95E8-ABF06B6B9F30}"/>
              </a:ext>
            </a:extLst>
          </p:cNvPr>
          <p:cNvGrpSpPr/>
          <p:nvPr/>
        </p:nvGrpSpPr>
        <p:grpSpPr>
          <a:xfrm>
            <a:off x="6073570" y="5082947"/>
            <a:ext cx="4287726" cy="1508760"/>
            <a:chOff x="4919140" y="5082947"/>
            <a:chExt cx="4287726" cy="1508760"/>
          </a:xfrm>
        </p:grpSpPr>
        <p:pic>
          <p:nvPicPr>
            <p:cNvPr id="36" name="Picture 2" descr="Vibration of a CO2 molecule on Make a GIF">
              <a:extLst>
                <a:ext uri="{FF2B5EF4-FFF2-40B4-BE49-F238E27FC236}">
                  <a16:creationId xmlns:a16="http://schemas.microsoft.com/office/drawing/2014/main" id="{64BAB450-0E01-0A25-46CC-FD58DF3DAA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37" b="25032"/>
            <a:stretch/>
          </p:blipFill>
          <p:spPr bwMode="auto">
            <a:xfrm>
              <a:off x="5402976" y="5448485"/>
              <a:ext cx="2278247" cy="674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7D889-22EC-4F58-2C67-06D26D3A96AA}"/>
                </a:ext>
              </a:extLst>
            </p:cNvPr>
            <p:cNvSpPr txBox="1"/>
            <p:nvPr/>
          </p:nvSpPr>
          <p:spPr>
            <a:xfrm>
              <a:off x="5037772" y="5984141"/>
              <a:ext cx="3775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High-temperature limit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AB37787-7986-6D23-EC56-203DA42B1D10}"/>
                    </a:ext>
                  </a:extLst>
                </p:cNvPr>
                <p:cNvSpPr txBox="1"/>
                <p:nvPr/>
              </p:nvSpPr>
              <p:spPr>
                <a:xfrm>
                  <a:off x="7389496" y="5342254"/>
                  <a:ext cx="18173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AB37787-7986-6D23-EC56-203DA42B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496" y="5342254"/>
                  <a:ext cx="1817370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690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Frame 38">
              <a:extLst>
                <a:ext uri="{FF2B5EF4-FFF2-40B4-BE49-F238E27FC236}">
                  <a16:creationId xmlns:a16="http://schemas.microsoft.com/office/drawing/2014/main" id="{993735EE-FF05-4D61-8BAE-849D3AD38C57}"/>
                </a:ext>
              </a:extLst>
            </p:cNvPr>
            <p:cNvSpPr/>
            <p:nvPr/>
          </p:nvSpPr>
          <p:spPr>
            <a:xfrm>
              <a:off x="4919140" y="5082947"/>
              <a:ext cx="3996260" cy="1508760"/>
            </a:xfrm>
            <a:prstGeom prst="frame">
              <a:avLst>
                <a:gd name="adj1" fmla="val 340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Frame 3">
            <a:extLst>
              <a:ext uri="{FF2B5EF4-FFF2-40B4-BE49-F238E27FC236}">
                <a16:creationId xmlns:a16="http://schemas.microsoft.com/office/drawing/2014/main" id="{450F72B7-6704-47C5-1EB5-6071CC027E13}"/>
              </a:ext>
            </a:extLst>
          </p:cNvPr>
          <p:cNvSpPr/>
          <p:nvPr/>
        </p:nvSpPr>
        <p:spPr>
          <a:xfrm>
            <a:off x="415811" y="5082947"/>
            <a:ext cx="3677080" cy="1508760"/>
          </a:xfrm>
          <a:prstGeom prst="frame">
            <a:avLst>
              <a:gd name="adj1" fmla="val 3409"/>
            </a:avLst>
          </a:prstGeom>
          <a:solidFill>
            <a:schemeClr val="tx1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E8D8F-56E6-DD66-A576-ABE78229AB00}"/>
              </a:ext>
            </a:extLst>
          </p:cNvPr>
          <p:cNvSpPr txBox="1"/>
          <p:nvPr/>
        </p:nvSpPr>
        <p:spPr>
          <a:xfrm>
            <a:off x="324154" y="658397"/>
            <a:ext cx="615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Predict these heat capacities</a:t>
            </a:r>
          </a:p>
        </p:txBody>
      </p:sp>
    </p:spTree>
    <p:extLst>
      <p:ext uri="{BB962C8B-B14F-4D97-AF65-F5344CB8AC3E}">
        <p14:creationId xmlns:p14="http://schemas.microsoft.com/office/powerpoint/2010/main" val="144693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F33F-417C-372E-2B20-DD3B7185BD6D}"/>
              </a:ext>
            </a:extLst>
          </p:cNvPr>
          <p:cNvSpPr txBox="1"/>
          <p:nvPr/>
        </p:nvSpPr>
        <p:spPr>
          <a:xfrm>
            <a:off x="12028" y="0"/>
            <a:ext cx="121799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Joule experiment</a:t>
            </a:r>
            <a:endParaRPr lang="en-US" sz="2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50D7A-AB58-74BE-5964-933F086C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" t="14282" b="14282"/>
          <a:stretch/>
        </p:blipFill>
        <p:spPr>
          <a:xfrm>
            <a:off x="1680518" y="1342652"/>
            <a:ext cx="8524103" cy="46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A6968-E9F9-AC42-894F-DA9659D3D1A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Blackboard challenge #2 – A new mystery gas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6A8BA7-0832-BBCE-CA74-3D4FCD950053}"/>
              </a:ext>
            </a:extLst>
          </p:cNvPr>
          <p:cNvGrpSpPr/>
          <p:nvPr/>
        </p:nvGrpSpPr>
        <p:grpSpPr>
          <a:xfrm>
            <a:off x="15749" y="1918524"/>
            <a:ext cx="4617212" cy="2962547"/>
            <a:chOff x="15749" y="1918524"/>
            <a:chExt cx="4617212" cy="29625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D72215-A05E-02AC-F970-6E2AAFE9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9" y="1918524"/>
              <a:ext cx="4617212" cy="296254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BD9F6E-17FB-ED64-ABBC-E832085BC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8416" y="4133088"/>
              <a:ext cx="73152" cy="731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0AE83F-58CB-247F-7388-C4F9A29A7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5712" y="3907536"/>
              <a:ext cx="73152" cy="7315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A692E0-F4CD-B967-CA1E-C74CEFCDA7B3}"/>
                  </a:ext>
                </a:extLst>
              </p:cNvPr>
              <p:cNvSpPr txBox="1"/>
              <p:nvPr/>
            </p:nvSpPr>
            <p:spPr>
              <a:xfrm>
                <a:off x="4072128" y="572491"/>
                <a:ext cx="8067547" cy="6248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Is this gas likely to be real or ideal?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Which of these could it be?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of these: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𝐴𝑟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𝐾𝑟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dirty="0"/>
                  <a:t>or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these: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Last week, you showed that </a:t>
                </a:r>
                <a:r>
                  <a:rPr lang="en-US" sz="2000" dirty="0" err="1"/>
                  <a:t>vdw</a:t>
                </a:r>
                <a:r>
                  <a:rPr lang="en-US" sz="2000" dirty="0"/>
                  <a:t> gases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. With that, and with your understanding of what this gas could be, show that the following formula works for this gas: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 lvl="1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=8.314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000" dirty="0"/>
                  <a:t>If you start with a mole of this gas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(red dot), and let it expand into a vacuum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theory says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/>
                  <a:t> will stay the same, but the temperature will drop (blue dot). Suppose you find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drops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83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. What’s the gas? (You’ll need to consult Wikipedia’s page on </a:t>
                </a:r>
                <a:r>
                  <a:rPr lang="en-US" sz="2000" dirty="0" err="1"/>
                  <a:t>vdw</a:t>
                </a:r>
                <a:r>
                  <a:rPr lang="en-US" sz="2000" dirty="0"/>
                  <a:t> constants to answer; note that to convert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𝐽𝑜𝑢𝑙𝑒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𝑙𝑖𝑡𝑒𝑟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𝑚𝑜𝑙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𝑏𝑎𝑟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𝑙𝑖𝑡𝑒</m:t>
                        </m:r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𝑚𝑜𝑙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, divide by 100.)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A692E0-F4CD-B967-CA1E-C74CEFCD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8" y="572491"/>
                <a:ext cx="8067547" cy="6248442"/>
              </a:xfrm>
              <a:prstGeom prst="rect">
                <a:avLst/>
              </a:prstGeom>
              <a:blipFill>
                <a:blip r:embed="rId3"/>
                <a:stretch>
                  <a:fillRect l="-786" t="-609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836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275</Words>
  <Application>Microsoft Macintosh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 N</cp:lastModifiedBy>
  <cp:revision>14</cp:revision>
  <dcterms:created xsi:type="dcterms:W3CDTF">2024-09-13T05:23:44Z</dcterms:created>
  <dcterms:modified xsi:type="dcterms:W3CDTF">2024-09-27T17:10:11Z</dcterms:modified>
</cp:coreProperties>
</file>